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58" r:id="rId5"/>
    <p:sldId id="259" r:id="rId6"/>
    <p:sldId id="261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64" r:id="rId15"/>
    <p:sldId id="272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9CD797D-377D-462E-B222-8C0D4553BA3A}">
          <p14:sldIdLst>
            <p14:sldId id="256"/>
            <p14:sldId id="257"/>
            <p14:sldId id="271"/>
            <p14:sldId id="258"/>
            <p14:sldId id="259"/>
            <p14:sldId id="261"/>
            <p14:sldId id="260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Section sans titre" id="{231545A1-EC0C-4958-9905-02B0DCC25EC4}">
          <p14:sldIdLst>
            <p14:sldId id="264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5FC148-737D-4A1E-87FE-1014642E4BD8}" type="datetimeFigureOut">
              <a:rPr lang="fr-CA" smtClean="0"/>
              <a:t>2015-05-01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679E2D-B080-4C26-AD7B-53BE0BD567A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fr-CA" sz="4800" dirty="0" smtClean="0"/>
              <a:t>Modifications à l’aide sociale </a:t>
            </a:r>
            <a:r>
              <a:rPr lang="fr-CA" sz="4800" dirty="0" smtClean="0"/>
              <a:t>2015:</a:t>
            </a:r>
            <a:br>
              <a:rPr lang="fr-CA" sz="4800" dirty="0" smtClean="0"/>
            </a:br>
            <a:endParaRPr lang="fr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697632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Services juridiques de Pointe-Saint-Charles et Petite-Bourgogne</a:t>
            </a:r>
          </a:p>
          <a:p>
            <a:r>
              <a:rPr lang="fr-CA" dirty="0" smtClean="0"/>
              <a:t>Mai 2015</a:t>
            </a:r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77792" y="2060848"/>
            <a:ext cx="7772400" cy="2088232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CA" sz="4800" dirty="0" smtClean="0"/>
              <a:t>Ou « taper </a:t>
            </a:r>
            <a:r>
              <a:rPr lang="fr-CA" sz="4800" dirty="0"/>
              <a:t>sur les pauvres pour faire passer la pilule de </a:t>
            </a:r>
            <a:r>
              <a:rPr lang="fr-CA" sz="4800" dirty="0" smtClean="0"/>
              <a:t>l’austérité.»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12168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Nouvelle comptabilisation des revenus de chambre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Avant, on comptabilisait juste si on louait 3 chambres;</a:t>
            </a:r>
          </a:p>
          <a:p>
            <a:r>
              <a:rPr lang="fr-CA" dirty="0" smtClean="0"/>
              <a:t>On comptabilisait seulement 85.00$ par chambre;</a:t>
            </a:r>
          </a:p>
          <a:p>
            <a:r>
              <a:rPr lang="fr-CA" dirty="0" smtClean="0"/>
              <a:t>Depuis le 1</a:t>
            </a:r>
            <a:r>
              <a:rPr lang="fr-CA" baseline="30000" dirty="0" smtClean="0"/>
              <a:t>er</a:t>
            </a:r>
            <a:r>
              <a:rPr lang="fr-CA" dirty="0" smtClean="0"/>
              <a:t> mai 2015:</a:t>
            </a:r>
          </a:p>
          <a:p>
            <a:pPr lvl="1"/>
            <a:r>
              <a:rPr lang="fr-CA" dirty="0" smtClean="0"/>
              <a:t>Dès qu’on loue 2 chambres, on comptabilise;</a:t>
            </a:r>
          </a:p>
          <a:p>
            <a:pPr lvl="1"/>
            <a:r>
              <a:rPr lang="fr-CA" dirty="0" smtClean="0"/>
              <a:t>On comptabilise 125.00$ par chambre au lieu de 85.00$;</a:t>
            </a:r>
          </a:p>
          <a:p>
            <a:pPr lvl="1"/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79005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Nouvelle comptabilisation des revenus de chambre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Avant, si on partageait un logement, on était pas considéré comme louant des chambres;</a:t>
            </a:r>
          </a:p>
          <a:p>
            <a:r>
              <a:rPr lang="fr-CA" dirty="0" smtClean="0"/>
              <a:t>Avec la nouvelle règle, si on est locataire et qu’on vit avec 2 autres personnes, on va considérer qu’on a des revenus de chambre:</a:t>
            </a:r>
          </a:p>
          <a:p>
            <a:pPr lvl="1"/>
            <a:r>
              <a:rPr lang="fr-CA" dirty="0" smtClean="0"/>
              <a:t>on  comptabilisera 125.00$</a:t>
            </a:r>
          </a:p>
          <a:p>
            <a:pPr lvl="1"/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876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Nouvelle comptabilisation des Valeur d’immeuble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Depuis 2007 on tenait plus compte de la valeur des immeubles nous appartenant et dans lesquels on vivait;</a:t>
            </a:r>
          </a:p>
          <a:p>
            <a:r>
              <a:rPr lang="fr-CA" dirty="0" smtClean="0"/>
              <a:t>Depuis le 1</a:t>
            </a:r>
            <a:r>
              <a:rPr lang="fr-CA" baseline="30000" dirty="0" smtClean="0"/>
              <a:t>er</a:t>
            </a:r>
            <a:r>
              <a:rPr lang="fr-CA" dirty="0" smtClean="0"/>
              <a:t> mai 2015:</a:t>
            </a:r>
          </a:p>
          <a:p>
            <a:pPr lvl="1"/>
            <a:r>
              <a:rPr lang="fr-CA" dirty="0" smtClean="0"/>
              <a:t>si la maison a une valeur nette de plus de 142, 000:</a:t>
            </a:r>
          </a:p>
          <a:p>
            <a:pPr lvl="1"/>
            <a:r>
              <a:rPr lang="fr-CA" dirty="0" smtClean="0"/>
              <a:t>On comptabilise l’excédent à 2% par mois;</a:t>
            </a:r>
          </a:p>
          <a:p>
            <a:pPr lvl="1"/>
            <a:r>
              <a:rPr lang="fr-CA" dirty="0" smtClean="0"/>
              <a:t>Exemple:</a:t>
            </a:r>
          </a:p>
          <a:p>
            <a:pPr lvl="1"/>
            <a:r>
              <a:rPr lang="fr-CA" dirty="0" smtClean="0"/>
              <a:t>Maison évaluée à 			225,000</a:t>
            </a:r>
          </a:p>
          <a:p>
            <a:pPr lvl="1"/>
            <a:r>
              <a:rPr lang="fr-CA" dirty="0" smtClean="0"/>
              <a:t>Hypothèque de			 50,000</a:t>
            </a:r>
          </a:p>
          <a:p>
            <a:pPr lvl="1"/>
            <a:r>
              <a:rPr lang="fr-CA" dirty="0" smtClean="0"/>
              <a:t>Valeur nette = 				175, 000</a:t>
            </a:r>
          </a:p>
          <a:p>
            <a:pPr lvl="1"/>
            <a:r>
              <a:rPr lang="fr-CA" dirty="0" smtClean="0"/>
              <a:t>Coupure = 2% de l’excédent= 	(600.00$)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73093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Désintoxication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Avant, si on faisait  une cure de désintoxication:</a:t>
            </a:r>
          </a:p>
          <a:p>
            <a:pPr lvl="1"/>
            <a:r>
              <a:rPr lang="fr-CA" dirty="0" smtClean="0"/>
              <a:t>On touchait les contraintes temporaires = 747.00$</a:t>
            </a:r>
          </a:p>
          <a:p>
            <a:r>
              <a:rPr lang="fr-CA" dirty="0" smtClean="0"/>
              <a:t>Depuis le 1</a:t>
            </a:r>
            <a:r>
              <a:rPr lang="fr-CA" baseline="30000" dirty="0" smtClean="0"/>
              <a:t>er</a:t>
            </a:r>
            <a:r>
              <a:rPr lang="fr-CA" dirty="0" smtClean="0"/>
              <a:t> mai 2015:</a:t>
            </a:r>
          </a:p>
          <a:p>
            <a:pPr lvl="1"/>
            <a:r>
              <a:rPr lang="fr-CA" dirty="0" smtClean="0"/>
              <a:t>On touche plus que 200.00$/ mois;</a:t>
            </a:r>
          </a:p>
          <a:p>
            <a:pPr lvl="1"/>
            <a:r>
              <a:rPr lang="fr-CA" dirty="0" smtClean="0"/>
              <a:t>Plus, si on a un loyer à payer, 416.00$ par mois;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29130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Autres mesures à venir: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Réintroduction du </a:t>
            </a:r>
            <a:r>
              <a:rPr lang="fr-CA" i="1" dirty="0" err="1" smtClean="0"/>
              <a:t>workfare</a:t>
            </a:r>
            <a:r>
              <a:rPr lang="fr-CA" dirty="0" smtClean="0"/>
              <a:t> (obligation de travailler pour toucher de l’aide sociale) !</a:t>
            </a:r>
          </a:p>
          <a:p>
            <a:r>
              <a:rPr lang="fr-CA" dirty="0" smtClean="0"/>
              <a:t>Le ministre Hamad veut instaurer un nouveau programme obligatoire;</a:t>
            </a:r>
          </a:p>
          <a:p>
            <a:r>
              <a:rPr lang="fr-CA" dirty="0" smtClean="0"/>
              <a:t>Le programme « Objectif emploi »;</a:t>
            </a:r>
          </a:p>
          <a:p>
            <a:r>
              <a:rPr lang="fr-CA" dirty="0" smtClean="0"/>
              <a:t>Obligation pour ceux qui demandent de l'aide sociale de participer à cette mesure en contrepartie d’une somme additionnelle de 250.00$ par mois.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6990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Autres mesures à venir: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Pourtant, </a:t>
            </a:r>
            <a:r>
              <a:rPr lang="fr-CA" dirty="0"/>
              <a:t>depuis </a:t>
            </a:r>
            <a:r>
              <a:rPr lang="fr-CA" dirty="0" smtClean="0"/>
              <a:t>plus de 10 ans, il n’y a plus dans la loi de sanction </a:t>
            </a:r>
            <a:r>
              <a:rPr lang="fr-CA" dirty="0"/>
              <a:t>pour la perte ou l’abandon d’un emploi de même que pour le défaut d’entreprendre des démarches pour intégrer le marché du </a:t>
            </a:r>
            <a:r>
              <a:rPr lang="fr-CA" dirty="0" smtClean="0"/>
              <a:t>travail;</a:t>
            </a:r>
          </a:p>
          <a:p>
            <a:r>
              <a:rPr lang="fr-CA" dirty="0" smtClean="0"/>
              <a:t>Pourquoi un tel recul ?</a:t>
            </a:r>
          </a:p>
          <a:p>
            <a:pPr marL="118872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96633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Aide juridique: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Report de la hausse des </a:t>
            </a:r>
            <a:r>
              <a:rPr lang="fr-CA" dirty="0" smtClean="0"/>
              <a:t>seuils d’admissibilité à l’aide juridique;</a:t>
            </a:r>
          </a:p>
          <a:p>
            <a:r>
              <a:rPr lang="fr-CA" dirty="0" smtClean="0"/>
              <a:t>La hausse devait débuter le 1</a:t>
            </a:r>
            <a:r>
              <a:rPr lang="fr-CA" baseline="30000" dirty="0" smtClean="0"/>
              <a:t>er</a:t>
            </a:r>
            <a:r>
              <a:rPr lang="fr-CA" dirty="0" smtClean="0"/>
              <a:t> juin 2015</a:t>
            </a:r>
          </a:p>
          <a:p>
            <a:r>
              <a:rPr lang="fr-CA" dirty="0" smtClean="0"/>
              <a:t>Elle a été remise au 1</a:t>
            </a:r>
            <a:r>
              <a:rPr lang="fr-CA" baseline="30000" dirty="0" smtClean="0"/>
              <a:t>er</a:t>
            </a:r>
            <a:r>
              <a:rPr lang="fr-CA" dirty="0" smtClean="0"/>
              <a:t> janvier 2016;</a:t>
            </a:r>
          </a:p>
          <a:p>
            <a:r>
              <a:rPr lang="fr-CA" dirty="0" smtClean="0"/>
              <a:t>Ca fait 30 ans qu’on demande qu’une personne au salaire minimum puisse avoir droit à l’aide juridique gratuite;</a:t>
            </a:r>
          </a:p>
          <a:p>
            <a:r>
              <a:rPr lang="fr-CA" dirty="0" smtClean="0"/>
              <a:t>C’est toujours pas le cas</a:t>
            </a:r>
          </a:p>
          <a:p>
            <a:r>
              <a:rPr lang="fr-CA" dirty="0" smtClean="0"/>
              <a:t>Que se passe-t-il ?</a:t>
            </a:r>
          </a:p>
          <a:p>
            <a:r>
              <a:rPr lang="fr-CA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8803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28 Janvier 2015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Publication d’un projet de modification du règlement sur l’aide sociale;</a:t>
            </a:r>
          </a:p>
          <a:p>
            <a:r>
              <a:rPr lang="fr-CA" dirty="0" smtClean="0"/>
              <a:t> Toute personne qui souhaite faire des commentaires a jusqu’au 16 mars 2015 pour ce faire;</a:t>
            </a:r>
          </a:p>
        </p:txBody>
      </p:sp>
    </p:spTree>
    <p:extLst>
      <p:ext uri="{BB962C8B-B14F-4D97-AF65-F5344CB8AC3E}">
        <p14:creationId xmlns:p14="http://schemas.microsoft.com/office/powerpoint/2010/main" val="34922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15 avril 2015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Publication de la version finale du règlement de modification de l’aide sociale;</a:t>
            </a:r>
          </a:p>
          <a:p>
            <a:r>
              <a:rPr lang="fr-CA" dirty="0" smtClean="0"/>
              <a:t> Aucune prise en compte des commentaires faits;</a:t>
            </a:r>
          </a:p>
          <a:p>
            <a:r>
              <a:rPr lang="fr-CA" dirty="0" smtClean="0"/>
              <a:t>Aucun recul, aucun assouplissement;</a:t>
            </a:r>
          </a:p>
          <a:p>
            <a:r>
              <a:rPr lang="fr-CA" dirty="0" smtClean="0"/>
              <a:t>Le règlement  final du 15 avril 2015 est encore  pire que le projet de règlement du 28 janvier 2015;</a:t>
            </a:r>
          </a:p>
        </p:txBody>
      </p:sp>
    </p:spTree>
    <p:extLst>
      <p:ext uri="{BB962C8B-B14F-4D97-AF65-F5344CB8AC3E}">
        <p14:creationId xmlns:p14="http://schemas.microsoft.com/office/powerpoint/2010/main" val="258144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</a:t>
            </a:r>
            <a:r>
              <a:rPr lang="fr-CA" dirty="0" smtClean="0"/>
              <a:t> modifications: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Limitation de la durée des séjours à l’extérieur du Québec;</a:t>
            </a:r>
          </a:p>
          <a:p>
            <a:r>
              <a:rPr lang="fr-CA" dirty="0" smtClean="0"/>
              <a:t>Perte de l’exemption pour revenu de travail si rémunération non déclarée;</a:t>
            </a:r>
          </a:p>
          <a:p>
            <a:r>
              <a:rPr lang="fr-CA" dirty="0"/>
              <a:t>Nouvelle comptabilisation des revenus de chambres;</a:t>
            </a:r>
          </a:p>
          <a:p>
            <a:r>
              <a:rPr lang="fr-CA" dirty="0" smtClean="0"/>
              <a:t>Nouvelle valeur d’exemption des immeubles;</a:t>
            </a:r>
          </a:p>
          <a:p>
            <a:r>
              <a:rPr lang="fr-CA" dirty="0" smtClean="0"/>
              <a:t>Prestation de 200.00$ par mois (au lieu de 747.00$) pour personnes en désintoxication;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0195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Limitation de durée des séjours hors Québec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Jusqu’en 2004: pas de limite de temps</a:t>
            </a:r>
          </a:p>
          <a:p>
            <a:r>
              <a:rPr lang="fr-CA" dirty="0" smtClean="0"/>
              <a:t>2004: Maximum: un mois de calendrier </a:t>
            </a:r>
          </a:p>
          <a:p>
            <a:r>
              <a:rPr lang="fr-CA" dirty="0" smtClean="0"/>
              <a:t>Nouvelle mesure le 1</a:t>
            </a:r>
            <a:r>
              <a:rPr lang="fr-CA" baseline="30000" dirty="0" smtClean="0"/>
              <a:t>er</a:t>
            </a:r>
            <a:r>
              <a:rPr lang="fr-CA" dirty="0" smtClean="0"/>
              <a:t>  mai 2015:</a:t>
            </a:r>
          </a:p>
          <a:p>
            <a:pPr lvl="1"/>
            <a:r>
              <a:rPr lang="fr-CA" dirty="0" smtClean="0"/>
              <a:t>Maximum: 7 jours dans un mois de calendrier</a:t>
            </a:r>
          </a:p>
          <a:p>
            <a:pPr marL="457200" lvl="1" indent="0">
              <a:buNone/>
            </a:pPr>
            <a:r>
              <a:rPr lang="fr-CA" dirty="0" smtClean="0"/>
              <a:t>Ou</a:t>
            </a:r>
          </a:p>
          <a:p>
            <a:pPr lvl="1"/>
            <a:r>
              <a:rPr lang="fr-CA" dirty="0" smtClean="0"/>
              <a:t>Maximum 15 jours cumulatifs dans un mois;</a:t>
            </a:r>
          </a:p>
          <a:p>
            <a:pPr lvl="1"/>
            <a:endParaRPr lang="fr-CA" dirty="0" smtClean="0"/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9188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Limitation de durée des séjours hors Québec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Si </a:t>
            </a:r>
            <a:r>
              <a:rPr lang="fr-CA" dirty="0" smtClean="0"/>
              <a:t>dépassement, par exemple:</a:t>
            </a:r>
            <a:endParaRPr lang="fr-CA" dirty="0"/>
          </a:p>
          <a:p>
            <a:pPr lvl="1"/>
            <a:r>
              <a:rPr lang="fr-CA" dirty="0" smtClean="0"/>
              <a:t>Vendredi 1 mai 2015 </a:t>
            </a:r>
            <a:r>
              <a:rPr lang="fr-CA" dirty="0"/>
              <a:t>@ </a:t>
            </a:r>
            <a:r>
              <a:rPr lang="fr-CA" dirty="0" smtClean="0"/>
              <a:t>lundi 11 mai 2015 (11 </a:t>
            </a:r>
            <a:r>
              <a:rPr lang="fr-CA" dirty="0"/>
              <a:t>jours):</a:t>
            </a:r>
          </a:p>
          <a:p>
            <a:pPr lvl="2"/>
            <a:r>
              <a:rPr lang="fr-CA" dirty="0"/>
              <a:t>Conséquences:</a:t>
            </a:r>
          </a:p>
          <a:p>
            <a:pPr lvl="2"/>
            <a:r>
              <a:rPr lang="fr-CA" dirty="0"/>
              <a:t>Annulation prestations le 1</a:t>
            </a:r>
            <a:r>
              <a:rPr lang="fr-CA" baseline="30000" dirty="0"/>
              <a:t>er</a:t>
            </a:r>
            <a:r>
              <a:rPr lang="fr-CA" dirty="0"/>
              <a:t> </a:t>
            </a:r>
            <a:r>
              <a:rPr lang="fr-CA" dirty="0" smtClean="0"/>
              <a:t>juin 2015</a:t>
            </a:r>
            <a:endParaRPr lang="fr-CA" dirty="0"/>
          </a:p>
          <a:p>
            <a:pPr lvl="2"/>
            <a:r>
              <a:rPr lang="fr-CA" dirty="0" smtClean="0"/>
              <a:t>Nécessité de </a:t>
            </a:r>
            <a:r>
              <a:rPr lang="fr-CA" dirty="0"/>
              <a:t>faire une nouvelle </a:t>
            </a:r>
            <a:r>
              <a:rPr lang="fr-CA" dirty="0" smtClean="0"/>
              <a:t>demande</a:t>
            </a:r>
          </a:p>
          <a:p>
            <a:pPr lvl="2"/>
            <a:r>
              <a:rPr lang="fr-CA" dirty="0" smtClean="0"/>
              <a:t>Perte de certains bénéfices:</a:t>
            </a:r>
          </a:p>
          <a:p>
            <a:pPr lvl="2"/>
            <a:r>
              <a:rPr lang="fr-CA" dirty="0" smtClean="0"/>
              <a:t>Nécessité d’attendre à nouveau:</a:t>
            </a:r>
          </a:p>
          <a:p>
            <a:pPr lvl="3"/>
            <a:r>
              <a:rPr lang="fr-CA" dirty="0" smtClean="0"/>
              <a:t>24 </a:t>
            </a:r>
            <a:r>
              <a:rPr lang="fr-CA" dirty="0"/>
              <a:t>mois: dentiers/ 12 mois dentiste/ 6 mois: lunettes…</a:t>
            </a:r>
          </a:p>
          <a:p>
            <a:pPr lvl="2"/>
            <a:endParaRPr lang="fr-CA" dirty="0" smtClean="0"/>
          </a:p>
          <a:p>
            <a:pPr lvl="2"/>
            <a:endParaRPr lang="fr-CA" dirty="0"/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8231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Perte de l’exemption de gains de travail si non déclaration de gains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Tous les revenus sont considérés par l’aide sociale:</a:t>
            </a:r>
          </a:p>
          <a:p>
            <a:pPr lvl="1"/>
            <a:r>
              <a:rPr lang="fr-CA" dirty="0" smtClean="0"/>
              <a:t>Revenus de travail;</a:t>
            </a:r>
          </a:p>
          <a:p>
            <a:pPr lvl="1"/>
            <a:r>
              <a:rPr lang="fr-CA" dirty="0" smtClean="0"/>
              <a:t>de pension alimentaire;</a:t>
            </a:r>
          </a:p>
          <a:p>
            <a:pPr lvl="1"/>
            <a:r>
              <a:rPr lang="fr-CA" dirty="0" smtClean="0"/>
              <a:t>de pension alimentaire pour enfants;</a:t>
            </a:r>
          </a:p>
          <a:p>
            <a:pPr lvl="1"/>
            <a:r>
              <a:rPr lang="fr-CA" dirty="0" smtClean="0"/>
              <a:t>CSST, IVAC, SAAQ, Rentes;</a:t>
            </a:r>
          </a:p>
          <a:p>
            <a:pPr lvl="1"/>
            <a:r>
              <a:rPr lang="fr-CA" dirty="0" smtClean="0"/>
              <a:t>…</a:t>
            </a:r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43650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Perte de l’exemption de gains de travail si non déclaration de gains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Si ce sont des revenus de travail:</a:t>
            </a:r>
          </a:p>
          <a:p>
            <a:pPr lvl="1"/>
            <a:r>
              <a:rPr lang="fr-CA" dirty="0" smtClean="0"/>
              <a:t>Il y a une petite exemption</a:t>
            </a:r>
            <a:r>
              <a:rPr lang="fr-CA" dirty="0"/>
              <a:t>:</a:t>
            </a:r>
            <a:endParaRPr lang="fr-CA" dirty="0" smtClean="0"/>
          </a:p>
          <a:p>
            <a:pPr lvl="2"/>
            <a:r>
              <a:rPr lang="fr-CA" dirty="0" smtClean="0"/>
              <a:t>100,00$</a:t>
            </a:r>
          </a:p>
          <a:p>
            <a:pPr lvl="2"/>
            <a:r>
              <a:rPr lang="fr-CA" dirty="0" smtClean="0"/>
              <a:t>200.00$</a:t>
            </a:r>
          </a:p>
          <a:p>
            <a:pPr lvl="2"/>
            <a:r>
              <a:rPr lang="fr-CA" dirty="0" smtClean="0"/>
              <a:t>300.00$</a:t>
            </a:r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82481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Perte de l’exemption de gains de travail si non déclaration de gains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Avec la modification il y a perte de  l’exemption si une personne déclare pas ses revenus:</a:t>
            </a:r>
          </a:p>
          <a:p>
            <a:r>
              <a:rPr lang="fr-CA" dirty="0" smtClean="0"/>
              <a:t>Exemple:</a:t>
            </a:r>
          </a:p>
          <a:p>
            <a:pPr lvl="1"/>
            <a:r>
              <a:rPr lang="fr-CA" dirty="0" smtClean="0"/>
              <a:t>Revenus de 600.00$ non déclarés:</a:t>
            </a:r>
          </a:p>
          <a:p>
            <a:pPr lvl="2"/>
            <a:r>
              <a:rPr lang="fr-CA" dirty="0" smtClean="0"/>
              <a:t>= réclamation de 600.00$ au lieu de 400.00$</a:t>
            </a:r>
          </a:p>
          <a:p>
            <a:pPr lvl="1"/>
            <a:r>
              <a:rPr lang="fr-CA" dirty="0" smtClean="0"/>
              <a:t>Revenu de 200.00$ non déclaré:</a:t>
            </a:r>
          </a:p>
          <a:p>
            <a:pPr lvl="1"/>
            <a:r>
              <a:rPr lang="fr-CA" dirty="0" smtClean="0"/>
              <a:t>= réclamation de 200.00$ au lieu de pas de réclamation</a:t>
            </a:r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22164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366</TotalTime>
  <Words>762</Words>
  <Application>Microsoft Office PowerPoint</Application>
  <PresentationFormat>Affichage à l'écran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Module</vt:lpstr>
      <vt:lpstr>Modifications à l’aide sociale 2015: </vt:lpstr>
      <vt:lpstr>28 Janvier 2015</vt:lpstr>
      <vt:lpstr>15 avril 2015</vt:lpstr>
      <vt:lpstr>5 modifications:</vt:lpstr>
      <vt:lpstr>Limitation de durée des séjours hors Québec</vt:lpstr>
      <vt:lpstr>Limitation de durée des séjours hors Québec</vt:lpstr>
      <vt:lpstr>Perte de l’exemption de gains de travail si non déclaration de gains</vt:lpstr>
      <vt:lpstr>Perte de l’exemption de gains de travail si non déclaration de gains</vt:lpstr>
      <vt:lpstr>Perte de l’exemption de gains de travail si non déclaration de gains</vt:lpstr>
      <vt:lpstr>Nouvelle comptabilisation des revenus de chambre</vt:lpstr>
      <vt:lpstr>Nouvelle comptabilisation des revenus de chambre</vt:lpstr>
      <vt:lpstr>Nouvelle comptabilisation des Valeur d’immeuble</vt:lpstr>
      <vt:lpstr>Désintoxication</vt:lpstr>
      <vt:lpstr>Autres mesures à venir:</vt:lpstr>
      <vt:lpstr>Autres mesures à venir:</vt:lpstr>
      <vt:lpstr>Aide juridique: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Modifications proposées à l’aide sociale</dc:title>
  <dc:creator>PROULX, STEPHANE</dc:creator>
  <cp:lastModifiedBy>PROULX, STEPHANE</cp:lastModifiedBy>
  <cp:revision>18</cp:revision>
  <cp:lastPrinted>2015-05-01T16:33:00Z</cp:lastPrinted>
  <dcterms:created xsi:type="dcterms:W3CDTF">2015-03-23T20:00:26Z</dcterms:created>
  <dcterms:modified xsi:type="dcterms:W3CDTF">2015-05-01T16:33:17Z</dcterms:modified>
</cp:coreProperties>
</file>